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90"/>
  </p:normalViewPr>
  <p:slideViewPr>
    <p:cSldViewPr snapToGrid="0" snapToObjects="1">
      <p:cViewPr varScale="1">
        <p:scale>
          <a:sx n="101" d="100"/>
          <a:sy n="101" d="100"/>
        </p:scale>
        <p:origin x="3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F6A03-C3BC-D344-A234-4D080FF5A2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5B9382-C309-6A49-85B5-39992BBBDA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DDC08-2DA3-4643-B632-D9C68921F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AAB0-EA1F-7547-ABE3-7DB437A77B0E}" type="datetimeFigureOut">
              <a:rPr lang="it-IT" smtClean="0"/>
              <a:t>03/05/19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2E122B-6613-FA4B-B989-3AE8F652A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036AF-D535-D745-902E-7BDAA7492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4188-95F9-AE4C-B91B-8BFFB9AD5E3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748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ED900-191F-CC40-9F6C-1CD6F47E0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391FEC-E91C-3342-907E-05B22F077A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BA5FC-21E3-1D4E-A448-357F0BA92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AAB0-EA1F-7547-ABE3-7DB437A77B0E}" type="datetimeFigureOut">
              <a:rPr lang="it-IT" smtClean="0"/>
              <a:t>03/05/19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AF3CB-510C-A740-A15D-3100A1C4B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F7F323-07DB-0948-8434-B18D0E4FE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4188-95F9-AE4C-B91B-8BFFB9AD5E3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6911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C7E866-12C1-E942-A0C2-4D5B8B8EBE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4C48C2-2F1E-4F4E-AE90-8526ADD0B8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40060-7763-EC47-AA5C-767E8E976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AAB0-EA1F-7547-ABE3-7DB437A77B0E}" type="datetimeFigureOut">
              <a:rPr lang="it-IT" smtClean="0"/>
              <a:t>03/05/19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B4405B-EDE2-2442-B07F-BF84939E4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631F35-9198-E048-A6E1-925C2555D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4188-95F9-AE4C-B91B-8BFFB9AD5E3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7155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7D071-99BE-9843-BA01-FD797E1D7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8C906-89D1-3D43-8670-E5E5ADD40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F9A50-1BA9-344F-98D0-6400C468F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AAB0-EA1F-7547-ABE3-7DB437A77B0E}" type="datetimeFigureOut">
              <a:rPr lang="it-IT" smtClean="0"/>
              <a:t>03/05/19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DA09C-DDD3-3D4F-945F-B178FFB24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2F2E1D-BA30-7C4D-BBDE-B29382023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4188-95F9-AE4C-B91B-8BFFB9AD5E3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854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C4D71-9385-6A4C-BEB7-5757541AD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D42F77-03F0-0E4D-9528-5844C9F599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4F623-56E1-4E45-A74B-2C0308F8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AAB0-EA1F-7547-ABE3-7DB437A77B0E}" type="datetimeFigureOut">
              <a:rPr lang="it-IT" smtClean="0"/>
              <a:t>03/05/19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FABE3-B587-814B-B2BD-568AAAAF7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942A7-4213-BF47-A717-92D95523D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4188-95F9-AE4C-B91B-8BFFB9AD5E3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4028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0C850-54C8-A648-BC98-362F26585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E18BA-EC64-524E-925F-732CBC76F2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14AF9E-A5A3-D642-BD80-7CB13B8591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85926B-7F76-F44B-9C5F-BFDEAE69A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AAB0-EA1F-7547-ABE3-7DB437A77B0E}" type="datetimeFigureOut">
              <a:rPr lang="it-IT" smtClean="0"/>
              <a:t>03/05/19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18059B-E5EB-FE44-B8AD-C0B891945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EEEF91-1E1F-584D-A713-778FE50BD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4188-95F9-AE4C-B91B-8BFFB9AD5E3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8487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5BDE6-F993-8449-9D02-2535A77CA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D99F46-CCDB-E644-BFC1-665EFA9371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4328D5-362D-4343-A031-BFDABF44A5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F34141-B4DF-0B49-85B6-BA266E797E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D160B0-2D08-C44E-9AD6-C4FB9AFC15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9D2762-EEE8-934E-AD4F-AF698F690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AAB0-EA1F-7547-ABE3-7DB437A77B0E}" type="datetimeFigureOut">
              <a:rPr lang="it-IT" smtClean="0"/>
              <a:t>03/05/19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2555D7-0371-5C4F-BE13-99A1FFF07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56AF09-9632-8345-A846-6ADA3A628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4188-95F9-AE4C-B91B-8BFFB9AD5E3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3827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6449B-CF0E-B642-95BD-1FFA20C45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584304-ACDA-7149-A806-776C6EB63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AAB0-EA1F-7547-ABE3-7DB437A77B0E}" type="datetimeFigureOut">
              <a:rPr lang="it-IT" smtClean="0"/>
              <a:t>03/05/19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4DC61E-8B75-8F4F-A079-2739498AA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D64C5F-C611-B84F-AFE0-6B42F08E8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4188-95F9-AE4C-B91B-8BFFB9AD5E3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4031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EE7575-CB20-4548-B645-259801196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AAB0-EA1F-7547-ABE3-7DB437A77B0E}" type="datetimeFigureOut">
              <a:rPr lang="it-IT" smtClean="0"/>
              <a:t>03/05/19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7DADB8-555E-3F4B-AFB2-54F540934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6E86EE-945F-154F-9204-AA745C8F4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4188-95F9-AE4C-B91B-8BFFB9AD5E3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6391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9898F-B48F-8048-8FC1-8326D8DDE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80181-1A59-B44D-A040-927228030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B3101D-2189-3D47-BF9C-D3931E4C5A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414F51-DE3D-584B-802C-DAE3BC400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AAB0-EA1F-7547-ABE3-7DB437A77B0E}" type="datetimeFigureOut">
              <a:rPr lang="it-IT" smtClean="0"/>
              <a:t>03/05/19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949748-1D16-CE44-AC53-83E9DDC6B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905215-ECA6-2341-88B8-6095F89C7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4188-95F9-AE4C-B91B-8BFFB9AD5E3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6045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7714B-12DA-8D46-90E9-A3A7D4440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DDF13F-8468-664B-B782-E53BC97E0D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416E2D-B331-7249-BD0B-A912098DD8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CA3303-63CE-DD4D-8544-2AE2712A4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AAB0-EA1F-7547-ABE3-7DB437A77B0E}" type="datetimeFigureOut">
              <a:rPr lang="it-IT" smtClean="0"/>
              <a:t>03/05/19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FCF9EC-7DEE-2E42-8952-4F5F3F40E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A9087B-E076-7748-BB94-F83FA42A3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4188-95F9-AE4C-B91B-8BFFB9AD5E3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8878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8674FC-A093-2D4B-8F83-A6BC2DCEF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0357F2-C558-0645-8118-3421621B38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F78B2-C57E-8845-9167-7489B594AC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9AAB0-EA1F-7547-ABE3-7DB437A77B0E}" type="datetimeFigureOut">
              <a:rPr lang="it-IT" smtClean="0"/>
              <a:t>03/05/19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A18B50-5CB1-8E45-9AA4-D6D8164091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EEB13D-B356-E54E-B590-FF7BFA68E6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A4188-95F9-AE4C-B91B-8BFFB9AD5E3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023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CBD46FD-3F9F-0742-9CAB-C90F97ACB1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523899"/>
              </p:ext>
            </p:extLst>
          </p:nvPr>
        </p:nvGraphicFramePr>
        <p:xfrm>
          <a:off x="203946" y="147452"/>
          <a:ext cx="11784107" cy="6563095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288737">
                  <a:extLst>
                    <a:ext uri="{9D8B030D-6E8A-4147-A177-3AD203B41FA5}">
                      <a16:colId xmlns:a16="http://schemas.microsoft.com/office/drawing/2014/main" val="2974448654"/>
                    </a:ext>
                  </a:extLst>
                </a:gridCol>
                <a:gridCol w="4747685">
                  <a:extLst>
                    <a:ext uri="{9D8B030D-6E8A-4147-A177-3AD203B41FA5}">
                      <a16:colId xmlns:a16="http://schemas.microsoft.com/office/drawing/2014/main" val="595673710"/>
                    </a:ext>
                  </a:extLst>
                </a:gridCol>
                <a:gridCol w="4747685">
                  <a:extLst>
                    <a:ext uri="{9D8B030D-6E8A-4147-A177-3AD203B41FA5}">
                      <a16:colId xmlns:a16="http://schemas.microsoft.com/office/drawing/2014/main" val="509937893"/>
                    </a:ext>
                  </a:extLst>
                </a:gridCol>
              </a:tblGrid>
              <a:tr h="1031774"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latin typeface="Trade Gothic LT Pro Condensed N" panose="020B0506040303020004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Come potete utilizzare questa leva per un cambiamento sistemico?</a:t>
                      </a:r>
                      <a:endParaRPr lang="it-IT" sz="1800" dirty="0">
                        <a:latin typeface="Trade Gothic LT Pro Condensed N" panose="020B0506040303020004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Quali altri attori e come stanno utilizzando questa leva?</a:t>
                      </a:r>
                      <a:endParaRPr lang="it-IT" sz="1800" dirty="0">
                        <a:latin typeface="Trade Gothic LT Pro Condensed N" panose="020B0506040303020004" pitchFamily="34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7016702"/>
                  </a:ext>
                </a:extLst>
              </a:tr>
              <a:tr h="896090"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/>
                        <a:t>Politiche</a:t>
                      </a:r>
                      <a:endParaRPr lang="it-IT" sz="1400" b="1" dirty="0">
                        <a:latin typeface="Trade Gothic LT Pro Condensed N" panose="020B0506040303020004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>
                        <a:latin typeface="Trade Gothic LT Pro Condensed N" panose="020B0506040303020004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>
                        <a:latin typeface="Trade Gothic LT Pro Condensed N" panose="020B0506040303020004" pitchFamily="34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39915614"/>
                  </a:ext>
                </a:extLst>
              </a:tr>
              <a:tr h="1050871"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/>
                        <a:t>Pratiche</a:t>
                      </a:r>
                      <a:endParaRPr lang="it-IT" sz="1400" b="1" dirty="0">
                        <a:latin typeface="Trade Gothic LT Pro Condensed N" panose="020B0506040303020004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>
                        <a:latin typeface="Trade Gothic LT Pro Condensed N" panose="020B0506040303020004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>
                        <a:latin typeface="Trade Gothic LT Pro Condensed N" panose="020B0506040303020004" pitchFamily="34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4869314"/>
                  </a:ext>
                </a:extLst>
              </a:tr>
              <a:tr h="896090"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/>
                        <a:t>Flussi di risorse</a:t>
                      </a:r>
                      <a:endParaRPr lang="it-IT" sz="1400" b="1" dirty="0">
                        <a:latin typeface="Trade Gothic LT Pro Condensed N" panose="020B0506040303020004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>
                        <a:latin typeface="Trade Gothic LT Pro Condensed N" panose="020B0506040303020004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>
                        <a:latin typeface="Trade Gothic LT Pro Condensed N" panose="020B0506040303020004" pitchFamily="34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0697178"/>
                  </a:ext>
                </a:extLst>
              </a:tr>
              <a:tr h="896090"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/>
                        <a:t>Relazioni e connessioni</a:t>
                      </a:r>
                      <a:endParaRPr lang="it-IT" sz="1400" b="1" dirty="0">
                        <a:latin typeface="Trade Gothic LT Pro Condensed N" panose="020B0506040303020004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>
                        <a:latin typeface="Trade Gothic LT Pro Condensed N" panose="020B0506040303020004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>
                        <a:latin typeface="Trade Gothic LT Pro Condensed N" panose="020B0506040303020004" pitchFamily="34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3421469"/>
                  </a:ext>
                </a:extLst>
              </a:tr>
              <a:tr h="896090"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/>
                        <a:t>Dinamiche di potere</a:t>
                      </a:r>
                      <a:endParaRPr lang="it-IT" sz="1400" b="1" dirty="0">
                        <a:latin typeface="Trade Gothic LT Pro Condensed N" panose="020B0506040303020004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>
                        <a:latin typeface="Trade Gothic LT Pro Condensed N" panose="020B0506040303020004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>
                        <a:latin typeface="Trade Gothic LT Pro Condensed N" panose="020B0506040303020004" pitchFamily="34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3258284"/>
                  </a:ext>
                </a:extLst>
              </a:tr>
              <a:tr h="896090"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/>
                        <a:t>Modelli mentali</a:t>
                      </a:r>
                      <a:endParaRPr lang="it-IT" sz="1400" b="1" dirty="0">
                        <a:latin typeface="Trade Gothic LT Pro Condensed N" panose="020B0506040303020004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>
                        <a:latin typeface="Trade Gothic LT Pro Condensed N" panose="020B0506040303020004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>
                        <a:latin typeface="Trade Gothic LT Pro Condensed N" panose="020B0506040303020004" pitchFamily="34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79159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4000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0A7C8D3-A3B9-ED4C-82F7-278057CFC9B9}"/>
              </a:ext>
            </a:extLst>
          </p:cNvPr>
          <p:cNvSpPr txBox="1"/>
          <p:nvPr/>
        </p:nvSpPr>
        <p:spPr>
          <a:xfrm>
            <a:off x="883263" y="671258"/>
            <a:ext cx="10425474" cy="5515484"/>
          </a:xfrm>
          <a:prstGeom prst="rect">
            <a:avLst/>
          </a:prstGeom>
          <a:noFill/>
        </p:spPr>
        <p:txBody>
          <a:bodyPr wrap="square" lIns="90000" rtlCol="0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4000" dirty="0">
                <a:solidFill>
                  <a:srgbClr val="E768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Nel sistema X possiamo fare leva su _____ per modificare lo status quo in questo modo: </a:t>
            </a:r>
            <a:r>
              <a:rPr lang="it-IT" sz="4000" i="1" dirty="0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(come si comportano alcuni attori e con quali relazioni nel nuovo sistema, qual è l’obiettivo del sistema?)</a:t>
            </a:r>
            <a:r>
              <a:rPr lang="it-IT" sz="4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In </a:t>
            </a:r>
            <a:r>
              <a:rPr lang="it-IT" sz="4000" dirty="0">
                <a:solidFill>
                  <a:srgbClr val="E768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questo modo _____</a:t>
            </a:r>
            <a:r>
              <a:rPr lang="it-IT" sz="4000" i="1" dirty="0">
                <a:solidFill>
                  <a:srgbClr val="2531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it-IT" sz="4000" i="1" dirty="0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visione trovata capovolgendo la definizione del problema)</a:t>
            </a:r>
            <a:r>
              <a:rPr lang="it-IT" sz="40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9123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CBD46FD-3F9F-0742-9CAB-C90F97ACB1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567727"/>
              </p:ext>
            </p:extLst>
          </p:nvPr>
        </p:nvGraphicFramePr>
        <p:xfrm>
          <a:off x="203946" y="141764"/>
          <a:ext cx="11784107" cy="6574472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288737">
                  <a:extLst>
                    <a:ext uri="{9D8B030D-6E8A-4147-A177-3AD203B41FA5}">
                      <a16:colId xmlns:a16="http://schemas.microsoft.com/office/drawing/2014/main" val="2974448654"/>
                    </a:ext>
                  </a:extLst>
                </a:gridCol>
                <a:gridCol w="4747685">
                  <a:extLst>
                    <a:ext uri="{9D8B030D-6E8A-4147-A177-3AD203B41FA5}">
                      <a16:colId xmlns:a16="http://schemas.microsoft.com/office/drawing/2014/main" val="595673710"/>
                    </a:ext>
                  </a:extLst>
                </a:gridCol>
                <a:gridCol w="4747685">
                  <a:extLst>
                    <a:ext uri="{9D8B030D-6E8A-4147-A177-3AD203B41FA5}">
                      <a16:colId xmlns:a16="http://schemas.microsoft.com/office/drawing/2014/main" val="509937893"/>
                    </a:ext>
                  </a:extLst>
                </a:gridCol>
              </a:tblGrid>
              <a:tr h="732825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Gradino della scala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Successi sociali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Successi business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7016702"/>
                  </a:ext>
                </a:extLst>
              </a:tr>
              <a:tr h="6364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 vostre attività avvengono come previsto</a:t>
                      </a:r>
                      <a:endParaRPr lang="it-IT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39915614"/>
                  </a:ext>
                </a:extLst>
              </a:tr>
              <a:tr h="7463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 target </a:t>
                      </a:r>
                      <a:r>
                        <a:rPr lang="it-IT" sz="1200" dirty="0" err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group</a:t>
                      </a:r>
                      <a:r>
                        <a:rPr lang="it-IT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sono raggiunti</a:t>
                      </a:r>
                      <a:endParaRPr lang="it-IT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4869314"/>
                  </a:ext>
                </a:extLst>
              </a:tr>
              <a:tr h="636454">
                <a:tc>
                  <a:txBody>
                    <a:bodyPr/>
                    <a:lstStyle/>
                    <a:p>
                      <a:pPr algn="l"/>
                      <a:r>
                        <a:rPr lang="it-IT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 target </a:t>
                      </a:r>
                      <a:r>
                        <a:rPr lang="it-IT" sz="1200" dirty="0" err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group</a:t>
                      </a:r>
                      <a:r>
                        <a:rPr lang="it-IT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sono soddisfatti della vostra offerta</a:t>
                      </a:r>
                      <a:endParaRPr lang="it-IT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0697178"/>
                  </a:ext>
                </a:extLst>
              </a:tr>
              <a:tr h="636454">
                <a:tc>
                  <a:txBody>
                    <a:bodyPr/>
                    <a:lstStyle/>
                    <a:p>
                      <a:pPr algn="l"/>
                      <a:r>
                        <a:rPr lang="it-IT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 target </a:t>
                      </a:r>
                      <a:r>
                        <a:rPr lang="it-IT" sz="1200" dirty="0" err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group</a:t>
                      </a:r>
                      <a:r>
                        <a:rPr lang="it-IT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acquisiscono competenze e conoscenze, attitudini, opinione su un tema.</a:t>
                      </a:r>
                      <a:endParaRPr lang="it-IT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3421469"/>
                  </a:ext>
                </a:extLst>
              </a:tr>
              <a:tr h="636454">
                <a:tc>
                  <a:txBody>
                    <a:bodyPr/>
                    <a:lstStyle/>
                    <a:p>
                      <a:pPr algn="l"/>
                      <a:r>
                        <a:rPr lang="it-IT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 target </a:t>
                      </a:r>
                      <a:r>
                        <a:rPr lang="it-IT" sz="12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group</a:t>
                      </a:r>
                      <a:r>
                        <a:rPr lang="it-IT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modificano i propri comportamenti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3258284"/>
                  </a:ext>
                </a:extLst>
              </a:tr>
              <a:tr h="636454">
                <a:tc>
                  <a:txBody>
                    <a:bodyPr/>
                    <a:lstStyle/>
                    <a:p>
                      <a:pPr algn="l"/>
                      <a:r>
                        <a:rPr lang="it-IT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 vita del target </a:t>
                      </a:r>
                      <a:r>
                        <a:rPr lang="it-IT" sz="12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group</a:t>
                      </a:r>
                      <a:r>
                        <a:rPr lang="it-IT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viene modificata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7915921"/>
                  </a:ext>
                </a:extLst>
              </a:tr>
              <a:tr h="6364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 vita del target </a:t>
                      </a:r>
                      <a:r>
                        <a:rPr lang="it-IT" sz="12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group</a:t>
                      </a:r>
                      <a:r>
                        <a:rPr lang="it-IT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viene modificata in diverse regioni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5088579"/>
                  </a:ext>
                </a:extLst>
              </a:tr>
              <a:tr h="6364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 miglioramenti sono raggiunti e ancorati a livello sistemico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1510934"/>
                  </a:ext>
                </a:extLst>
              </a:tr>
              <a:tr h="6364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L'atteggiamento dell'intera società cambia.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74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323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EF2C669-9F98-9840-B748-981B9B1B4596}"/>
              </a:ext>
            </a:extLst>
          </p:cNvPr>
          <p:cNvSpPr/>
          <p:nvPr/>
        </p:nvSpPr>
        <p:spPr>
          <a:xfrm>
            <a:off x="1597506" y="1215853"/>
            <a:ext cx="4347058" cy="2126061"/>
          </a:xfrm>
          <a:prstGeom prst="rect">
            <a:avLst/>
          </a:prstGeom>
          <a:solidFill>
            <a:schemeClr val="bg1"/>
          </a:solidFill>
          <a:ln w="57150">
            <a:solidFill>
              <a:srgbClr val="E76828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400" b="1" cap="all" dirty="0" err="1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ATTIVITà</a:t>
            </a:r>
            <a:r>
              <a:rPr lang="de-DE" sz="2400" b="1" cap="all" dirty="0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/INIZIATIVA</a:t>
            </a:r>
            <a:r>
              <a:rPr lang="de-DE" sz="2400" b="1" dirty="0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</a:t>
            </a:r>
          </a:p>
          <a:p>
            <a:pPr algn="ctr"/>
            <a:endParaRPr lang="de-DE" sz="2400" dirty="0">
              <a:solidFill>
                <a:srgbClr val="0E2B4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2400" cap="all" dirty="0" err="1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è</a:t>
            </a:r>
            <a:r>
              <a:rPr lang="de-DE" sz="2400" dirty="0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assolutamente</a:t>
            </a:r>
            <a:r>
              <a:rPr lang="de-DE" sz="2400" dirty="0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necessaria</a:t>
            </a:r>
            <a:r>
              <a:rPr lang="de-DE" sz="2400" dirty="0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per </a:t>
            </a:r>
            <a:r>
              <a:rPr lang="de-DE" sz="2400" dirty="0" err="1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raggiungere</a:t>
            </a:r>
            <a:r>
              <a:rPr lang="de-DE" sz="2400" dirty="0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</a:t>
            </a:r>
            <a:r>
              <a:rPr lang="de-DE" sz="2400" dirty="0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nostro</a:t>
            </a:r>
            <a:r>
              <a:rPr lang="de-DE" sz="2400" dirty="0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cambiamento</a:t>
            </a:r>
            <a:r>
              <a:rPr lang="de-DE" sz="2400" dirty="0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sistemico</a:t>
            </a:r>
            <a:r>
              <a:rPr lang="de-DE" sz="2400" dirty="0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2400" dirty="0">
              <a:solidFill>
                <a:srgbClr val="0E2B4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29817D-974B-7A4D-9651-035938E09DFD}"/>
              </a:ext>
            </a:extLst>
          </p:cNvPr>
          <p:cNvSpPr/>
          <p:nvPr/>
        </p:nvSpPr>
        <p:spPr>
          <a:xfrm>
            <a:off x="6261100" y="1215853"/>
            <a:ext cx="4347058" cy="2126061"/>
          </a:xfrm>
          <a:prstGeom prst="rect">
            <a:avLst/>
          </a:prstGeom>
          <a:solidFill>
            <a:schemeClr val="bg1"/>
          </a:solidFill>
          <a:ln w="57150">
            <a:solidFill>
              <a:srgbClr val="E76828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400" b="1" cap="all" dirty="0" err="1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ATTIVITà</a:t>
            </a:r>
            <a:r>
              <a:rPr lang="de-DE" sz="2400" b="1" cap="all" dirty="0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/INIZIATIVA</a:t>
            </a:r>
            <a:r>
              <a:rPr lang="de-DE" sz="2400" b="1" dirty="0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</a:t>
            </a:r>
          </a:p>
          <a:p>
            <a:pPr algn="ctr"/>
            <a:endParaRPr lang="de-DE" sz="2400" dirty="0">
              <a:solidFill>
                <a:srgbClr val="0E2B4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2400" cap="all" dirty="0" err="1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è</a:t>
            </a:r>
            <a:r>
              <a:rPr lang="de-DE" sz="2400" dirty="0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assolutamente</a:t>
            </a:r>
            <a:r>
              <a:rPr lang="de-DE" sz="2400" dirty="0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necessaria</a:t>
            </a:r>
            <a:r>
              <a:rPr lang="de-DE" sz="2400" dirty="0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per </a:t>
            </a:r>
            <a:r>
              <a:rPr lang="de-DE" sz="2400" dirty="0" err="1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raggiungere</a:t>
            </a:r>
            <a:r>
              <a:rPr lang="de-DE" sz="2400" dirty="0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</a:t>
            </a:r>
            <a:r>
              <a:rPr lang="de-DE" sz="2400" dirty="0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nostro</a:t>
            </a:r>
            <a:r>
              <a:rPr lang="de-DE" sz="2400" dirty="0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cambiamento</a:t>
            </a:r>
            <a:r>
              <a:rPr lang="de-DE" sz="2400" dirty="0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sistemico</a:t>
            </a:r>
            <a:r>
              <a:rPr lang="de-DE" sz="2400" dirty="0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2400" dirty="0">
              <a:solidFill>
                <a:srgbClr val="0E2B4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C5A5BC-C008-AB4A-AC6C-1D8B7555A8AF}"/>
              </a:ext>
            </a:extLst>
          </p:cNvPr>
          <p:cNvSpPr/>
          <p:nvPr/>
        </p:nvSpPr>
        <p:spPr>
          <a:xfrm>
            <a:off x="1597506" y="3603171"/>
            <a:ext cx="4347058" cy="2126061"/>
          </a:xfrm>
          <a:prstGeom prst="rect">
            <a:avLst/>
          </a:prstGeom>
          <a:solidFill>
            <a:schemeClr val="bg1"/>
          </a:solidFill>
          <a:ln w="28575">
            <a:solidFill>
              <a:srgbClr val="5FB18B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400" b="1" cap="all" dirty="0" err="1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ATTIVITà</a:t>
            </a:r>
            <a:r>
              <a:rPr lang="de-DE" sz="2400" b="1" cap="all" dirty="0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/INIZIATIVA</a:t>
            </a:r>
            <a:r>
              <a:rPr lang="de-DE" sz="2400" b="1" dirty="0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</a:t>
            </a:r>
          </a:p>
          <a:p>
            <a:pPr algn="ctr"/>
            <a:endParaRPr lang="de-DE" sz="2400" dirty="0">
              <a:solidFill>
                <a:srgbClr val="0E2B4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2400" dirty="0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 </a:t>
            </a:r>
            <a:r>
              <a:rPr lang="de-DE" sz="2400" dirty="0" err="1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è</a:t>
            </a:r>
            <a:r>
              <a:rPr lang="de-DE" sz="2400" dirty="0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prioritaria</a:t>
            </a:r>
            <a:r>
              <a:rPr lang="de-DE" sz="2400" dirty="0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per </a:t>
            </a:r>
            <a:r>
              <a:rPr lang="de-DE" sz="2400" dirty="0" err="1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raggiungere</a:t>
            </a:r>
            <a:r>
              <a:rPr lang="de-DE" sz="2400" dirty="0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</a:t>
            </a:r>
            <a:r>
              <a:rPr lang="de-DE" sz="2400" dirty="0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nostro</a:t>
            </a:r>
            <a:r>
              <a:rPr lang="de-DE" sz="2400" dirty="0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cambiamento</a:t>
            </a:r>
            <a:r>
              <a:rPr lang="de-DE" sz="2400" dirty="0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sistemico</a:t>
            </a:r>
            <a:r>
              <a:rPr lang="de-DE" sz="2400" dirty="0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2400" dirty="0">
              <a:solidFill>
                <a:srgbClr val="0E2B4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7E7539-1DA9-914A-9E9C-7F3AA3C7239D}"/>
              </a:ext>
            </a:extLst>
          </p:cNvPr>
          <p:cNvSpPr/>
          <p:nvPr/>
        </p:nvSpPr>
        <p:spPr>
          <a:xfrm>
            <a:off x="6261100" y="3603170"/>
            <a:ext cx="4347058" cy="2126061"/>
          </a:xfrm>
          <a:prstGeom prst="rect">
            <a:avLst/>
          </a:prstGeom>
          <a:solidFill>
            <a:schemeClr val="bg1"/>
          </a:solidFill>
          <a:ln w="28575">
            <a:solidFill>
              <a:srgbClr val="5FB18B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400" b="1" cap="all" dirty="0" err="1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ATTIVITà</a:t>
            </a:r>
            <a:r>
              <a:rPr lang="de-DE" sz="2400" b="1" cap="all" dirty="0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/INIZIATIVA</a:t>
            </a:r>
            <a:r>
              <a:rPr lang="de-DE" sz="2400" b="1" dirty="0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</a:t>
            </a:r>
          </a:p>
          <a:p>
            <a:pPr algn="ctr"/>
            <a:endParaRPr lang="de-DE" sz="2400" dirty="0">
              <a:solidFill>
                <a:srgbClr val="0E2B4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2400" dirty="0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 </a:t>
            </a:r>
            <a:r>
              <a:rPr lang="de-DE" sz="2400" dirty="0" err="1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è</a:t>
            </a:r>
            <a:r>
              <a:rPr lang="de-DE" sz="2400" dirty="0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prioritaria</a:t>
            </a:r>
            <a:r>
              <a:rPr lang="de-DE" sz="2400" dirty="0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per </a:t>
            </a:r>
            <a:r>
              <a:rPr lang="de-DE" sz="2400" dirty="0" err="1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raggiungere</a:t>
            </a:r>
            <a:r>
              <a:rPr lang="de-DE" sz="2400" dirty="0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</a:t>
            </a:r>
            <a:r>
              <a:rPr lang="de-DE" sz="2400" dirty="0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nostro</a:t>
            </a:r>
            <a:r>
              <a:rPr lang="de-DE" sz="2400" dirty="0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cambiamento</a:t>
            </a:r>
            <a:r>
              <a:rPr lang="de-DE" sz="2400" dirty="0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sistemico</a:t>
            </a:r>
            <a:r>
              <a:rPr lang="de-DE" sz="2400" dirty="0">
                <a:solidFill>
                  <a:srgbClr val="0E2B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2400" dirty="0">
              <a:solidFill>
                <a:srgbClr val="0E2B4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79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217</Words>
  <Application>Microsoft Macintosh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Trade Gothic LT Pro Condensed 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Giulia Sergi</dc:creator>
  <cp:lastModifiedBy>Giulia Sergi</cp:lastModifiedBy>
  <cp:revision>4</cp:revision>
  <dcterms:created xsi:type="dcterms:W3CDTF">2019-05-03T15:23:10Z</dcterms:created>
  <dcterms:modified xsi:type="dcterms:W3CDTF">2019-05-03T16:35:50Z</dcterms:modified>
</cp:coreProperties>
</file>